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3" r:id="rId2"/>
    <p:sldId id="278" r:id="rId3"/>
    <p:sldId id="281" r:id="rId4"/>
    <p:sldId id="279" r:id="rId5"/>
    <p:sldId id="282" r:id="rId6"/>
    <p:sldId id="261" r:id="rId7"/>
    <p:sldId id="257" r:id="rId8"/>
    <p:sldId id="258" r:id="rId9"/>
    <p:sldId id="277" r:id="rId10"/>
    <p:sldId id="262" r:id="rId11"/>
    <p:sldId id="263" r:id="rId12"/>
    <p:sldId id="264" r:id="rId13"/>
    <p:sldId id="265" r:id="rId14"/>
    <p:sldId id="268" r:id="rId15"/>
    <p:sldId id="267" r:id="rId16"/>
    <p:sldId id="269" r:id="rId17"/>
    <p:sldId id="271" r:id="rId18"/>
    <p:sldId id="272" r:id="rId19"/>
    <p:sldId id="273" r:id="rId20"/>
    <p:sldId id="275" r:id="rId21"/>
    <p:sldId id="276" r:id="rId22"/>
    <p:sldId id="274" r:id="rId23"/>
  </p:sldIdLst>
  <p:sldSz cx="9144000" cy="6858000" type="screen4x3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29" autoAdjust="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5BE1E63-218A-4E43-AA02-8E501FA6A288}" type="datetimeFigureOut">
              <a:rPr lang="en-US"/>
              <a:pPr>
                <a:defRPr/>
              </a:pPr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874F33-E392-4426-A480-C95D999F2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C64A63-83FF-4E7A-BE4E-A06AC1F373E7}" type="datetimeFigureOut">
              <a:rPr lang="en-US"/>
              <a:pPr>
                <a:defRPr/>
              </a:pPr>
              <a:t>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8"/>
            <a:ext cx="4540250" cy="3405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3238"/>
            <a:ext cx="5486400" cy="408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FE8570-D3BD-4991-AE1D-4C1A472B1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Some examples of ecosystems: (a) the frigid Salmon River, Idaho; (b) a residential neighborhood in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Baltimore, Maryland; (c) a biofilm on a rock in a stream; (d) a section of the southern ocean containing a phytoplankton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bloom; (e) a redwood forest in the fog in California; (f) a tree cavity; (g) the Earth</a:t>
            </a: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BB0040-AC02-41CE-9C27-CDB790BC75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ovals show the mean (centre of</a:t>
            </a:r>
            <a:r>
              <a:rPr lang="ru-RU" smtClean="0"/>
              <a:t> </a:t>
            </a:r>
            <a:r>
              <a:rPr lang="en-US" smtClean="0"/>
              <a:t>image)695% confidence interval (boundary of image) of cell densities along</a:t>
            </a:r>
            <a:r>
              <a:rPr lang="ru-RU" smtClean="0"/>
              <a:t> </a:t>
            </a:r>
            <a:r>
              <a:rPr lang="en-US" smtClean="0"/>
              <a:t>two axes of a species niche (successional age of habitat and near-bed velocity).</a:t>
            </a:r>
            <a:r>
              <a:rPr lang="ru-RU" smtClean="0"/>
              <a:t> </a:t>
            </a:r>
            <a:r>
              <a:rPr lang="en-US" smtClean="0"/>
              <a:t>Filamentous algae that are susceptible to shear (Melosira and Stigeoclonium)</a:t>
            </a:r>
            <a:r>
              <a:rPr lang="ru-RU" smtClean="0"/>
              <a:t> </a:t>
            </a:r>
            <a:r>
              <a:rPr lang="en-US" smtClean="0"/>
              <a:t>were abundant in low-velocity habitats. Single-celled diatoms that grow</a:t>
            </a:r>
            <a:r>
              <a:rPr lang="ru-RU" smtClean="0"/>
              <a:t> </a:t>
            </a:r>
            <a:r>
              <a:rPr lang="en-US" smtClean="0"/>
              <a:t>prostrate to a surface (Achnanthidium and Synedra) achieved the highest</a:t>
            </a:r>
            <a:r>
              <a:rPr lang="ru-RU" smtClean="0"/>
              <a:t> </a:t>
            </a:r>
            <a:r>
              <a:rPr lang="en-US" smtClean="0"/>
              <a:t>densities in high-velocity habitats. Early successional habitats were dominated</a:t>
            </a:r>
            <a:r>
              <a:rPr lang="ru-RU" smtClean="0"/>
              <a:t> </a:t>
            </a:r>
            <a:r>
              <a:rPr lang="en-US" smtClean="0"/>
              <a:t>by small diatoms with fast rates of growth (Achnanthidium and Nitzschia),</a:t>
            </a:r>
            <a:r>
              <a:rPr lang="ru-RU" smtClean="0"/>
              <a:t> </a:t>
            </a:r>
            <a:r>
              <a:rPr lang="en-US" smtClean="0"/>
              <a:t>whereas late successional habitats were dominated by slow-growing cells,</a:t>
            </a:r>
          </a:p>
          <a:p>
            <a:r>
              <a:rPr lang="en-US" smtClean="0"/>
              <a:t>colonies or filaments (Stigeoclonium, Spirogyra and Synedra). Navicula is not</a:t>
            </a:r>
            <a:r>
              <a:rPr lang="ru-RU" smtClean="0"/>
              <a:t> </a:t>
            </a:r>
            <a:r>
              <a:rPr lang="en-US" smtClean="0"/>
              <a:t>plotted, because it failed to establish itself in polyculture despite growing in</a:t>
            </a:r>
            <a:r>
              <a:rPr lang="ru-RU" smtClean="0"/>
              <a:t> </a:t>
            </a:r>
            <a:r>
              <a:rPr lang="en-US" smtClean="0"/>
              <a:t>monoculture.</a:t>
            </a:r>
            <a:endParaRPr lang="ru-RU" smtClean="0"/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A451A-398C-4891-9538-D74F7B42DD2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Schematic representation of the experimental tidal mesocosms. (a) Surface view of nine polypropylene containers (32.5 by 42 by 25.5 cm) holding 20</a:t>
            </a:r>
          </a:p>
          <a:p>
            <a:r>
              <a:rPr lang="en-US" smtClean="0"/>
              <a:t>sediment cores (9.8 cm high and 6.5 cm in diameter) that were placed above reservoir containers. Three different treatments were carried out in triplicate, as</a:t>
            </a:r>
          </a:p>
          <a:p>
            <a:r>
              <a:rPr lang="en-US" smtClean="0"/>
              <a:t>follows: (i) autoclaved sediment cores with Forties crude oil (Colne oil killed [COK]), (ii) sediment cores with Forties crude oil (Colne oil live [COL]), and (iii)</a:t>
            </a:r>
          </a:p>
          <a:p>
            <a:r>
              <a:rPr lang="en-US" smtClean="0"/>
              <a:t>sediment core without oil (Colne live [CL]). Tair, air temperature probe; Tsub1, temperature probe in sediment; Tsub2, temperature probe in water reservoir</a:t>
            </a:r>
          </a:p>
          <a:p>
            <a:r>
              <a:rPr lang="en-US" smtClean="0"/>
              <a:t>tank; Tsub3, temperature probe in water tank containing cores; Solm, tube solar energy sensors; QS, spot sensors for solar energy in the photosynthetically active</a:t>
            </a:r>
          </a:p>
          <a:p>
            <a:r>
              <a:rPr lang="en-US" smtClean="0"/>
              <a:t>waveband. (b) Side view of the upper container holding the sediment cores and the lower reservoir, illustrating the flow of seawater. At low tide, the pump was</a:t>
            </a:r>
          </a:p>
          <a:p>
            <a:r>
              <a:rPr lang="en-US" smtClean="0"/>
              <a:t>off, and seawater drained to the level of the tube connected to the pump. At high tide, the pump was on, and seawater flowed continuously through a tube passing</a:t>
            </a:r>
          </a:p>
          <a:p>
            <a:r>
              <a:rPr lang="en-US" smtClean="0"/>
              <a:t>through the hole. The tube was curved downwards into the upper tank to prevent the transfer of oil from the upper tank to the reservoir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702314-7785-4B54-8989-5116A1B9D2F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Examples of ecosystems that range in size by ten</a:t>
            </a:r>
            <a:r>
              <a:rPr lang="ru-RU" smtClean="0"/>
              <a:t> </a:t>
            </a:r>
            <a:r>
              <a:rPr lang="en-US" smtClean="0"/>
              <a:t>orders of magnitude: an endolithic ecosystem in the surface</a:t>
            </a:r>
            <a:r>
              <a:rPr lang="ru-RU" smtClean="0"/>
              <a:t> </a:t>
            </a:r>
            <a:r>
              <a:rPr lang="en-US" smtClean="0"/>
              <a:t>layers of rocks (1 . 10−3 m in height), a forest 1 . 103 m</a:t>
            </a:r>
            <a:r>
              <a:rPr lang="ru-RU" smtClean="0"/>
              <a:t> </a:t>
            </a:r>
            <a:r>
              <a:rPr lang="en-US" smtClean="0"/>
              <a:t>in diameter, a drainage basin (1 . 10 5 m in length), and</a:t>
            </a:r>
            <a:r>
              <a:rPr lang="ru-RU" smtClean="0"/>
              <a:t> </a:t>
            </a:r>
            <a:r>
              <a:rPr lang="en-US" smtClean="0"/>
              <a:t>Earth (4 . 107 m in circumference). Also shown are examples</a:t>
            </a:r>
            <a:r>
              <a:rPr lang="ru-RU" smtClean="0"/>
              <a:t> </a:t>
            </a:r>
            <a:r>
              <a:rPr lang="en-US" smtClean="0"/>
              <a:t>of questions appropriate to each scale</a:t>
            </a: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9E6152-AED0-40AB-A0AF-C906F7DCE2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Two views of the same ecosystem. The left side shows some of the parts inside an ecosystem and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how they are connected, as well as the exchanges between the ecosystem and its surroundings, whereas the right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side shows a black-box approach in which the functions of an ecosystem (i.e., its inputs and outputs) can be studied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without knowing what is inside the box. (Modified from Likens 1992.)</a:t>
            </a: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027F27-3393-46A5-B1C8-8373FB59516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Relationships between ecosystem ecology and</a:t>
            </a:r>
            <a:r>
              <a:rPr lang="ru-RU" smtClean="0"/>
              <a:t> </a:t>
            </a:r>
            <a:r>
              <a:rPr lang="en-US" smtClean="0"/>
              <a:t>other disciplines. Ecosystem ecology integrates the principles of several biological and physical disciplines, determines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resources available to society, and provides the</a:t>
            </a:r>
            <a:r>
              <a:rPr lang="ru-RU" smtClean="0"/>
              <a:t> </a:t>
            </a:r>
            <a:r>
              <a:rPr lang="en-US" smtClean="0"/>
              <a:t>mechanistic basis for Earth-System science</a:t>
            </a: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3BACD1-17CC-49CC-BAAD-02FF324D534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9DEE4-8566-46B3-A2AB-273C39D3E6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Effects of diatom diversity on (a) biomass</a:t>
            </a:r>
            <a:r>
              <a:rPr lang="ru-RU" smtClean="0"/>
              <a:t> </a:t>
            </a:r>
            <a:r>
              <a:rPr lang="en-US" smtClean="0"/>
              <a:t>yield, (b) net biodiversity effect (the difference</a:t>
            </a:r>
            <a:r>
              <a:rPr lang="ru-RU" smtClean="0"/>
              <a:t> </a:t>
            </a:r>
            <a:r>
              <a:rPr lang="en-US" smtClean="0"/>
              <a:t>between the observed yield of the</a:t>
            </a:r>
          </a:p>
          <a:p>
            <a:r>
              <a:rPr lang="en-US" smtClean="0"/>
              <a:t>mixture and the expected yield, Loreau &amp;</a:t>
            </a:r>
            <a:r>
              <a:rPr lang="ru-RU" smtClean="0"/>
              <a:t> </a:t>
            </a:r>
            <a:r>
              <a:rPr lang="en-US" smtClean="0"/>
              <a:t>Hector 2001), (c) complementarity effects</a:t>
            </a:r>
            <a:r>
              <a:rPr lang="ru-RU" smtClean="0"/>
              <a:t> </a:t>
            </a:r>
            <a:r>
              <a:rPr lang="en-US" smtClean="0"/>
              <a:t>and (d) selection effects (sensu Loreau &amp;</a:t>
            </a:r>
            <a:r>
              <a:rPr lang="ru-RU" smtClean="0"/>
              <a:t> </a:t>
            </a:r>
            <a:r>
              <a:rPr lang="en-US" smtClean="0"/>
              <a:t>Hector 2001). Arrows indicate the treatments</a:t>
            </a:r>
            <a:r>
              <a:rPr lang="ru-RU" smtClean="0"/>
              <a:t> </a:t>
            </a:r>
            <a:r>
              <a:rPr lang="en-US" smtClean="0"/>
              <a:t>where transgressive overyielding</a:t>
            </a:r>
            <a:r>
              <a:rPr lang="ru-RU" smtClean="0"/>
              <a:t> </a:t>
            </a:r>
            <a:r>
              <a:rPr lang="en-US" smtClean="0"/>
              <a:t>(Dmax) occurred. The numbers denote the</a:t>
            </a:r>
            <a:r>
              <a:rPr lang="ru-RU" smtClean="0"/>
              <a:t> </a:t>
            </a:r>
            <a:r>
              <a:rPr lang="en-US" smtClean="0"/>
              <a:t>different treatments as defined in Table 1.</a:t>
            </a:r>
            <a:r>
              <a:rPr lang="ru-RU" smtClean="0"/>
              <a:t> </a:t>
            </a:r>
            <a:r>
              <a:rPr lang="en-US" smtClean="0"/>
              <a:t>Open circles represent treatments without</a:t>
            </a:r>
            <a:r>
              <a:rPr lang="ru-RU" smtClean="0"/>
              <a:t> </a:t>
            </a:r>
            <a:r>
              <a:rPr lang="en-US" smtClean="0"/>
              <a:t>Cylindrotheca closterium, filled circles represent</a:t>
            </a:r>
            <a:r>
              <a:rPr lang="ru-RU" smtClean="0"/>
              <a:t> </a:t>
            </a:r>
            <a:r>
              <a:rPr lang="en-US" smtClean="0"/>
              <a:t>treatments which contain C. closterium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57533-78EA-4C2B-B816-AA8FD4A531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Temporal shift in specific algal composition in La Caldera Lake during ice-free period of 2003. Arrow represents the starting date of the experiment (1 August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5EA7F-0494-4235-8D1B-63D3946082B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D68407-95E7-4234-8ED4-76F0012EB0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Algal diversity effects on NO3</a:t>
            </a:r>
            <a:r>
              <a:rPr lang="ru-RU" smtClean="0"/>
              <a:t> </a:t>
            </a:r>
            <a:r>
              <a:rPr lang="en-US" smtClean="0"/>
              <a:t>2, algal biomass and final</a:t>
            </a:r>
            <a:r>
              <a:rPr lang="ru-RU" smtClean="0"/>
              <a:t> </a:t>
            </a:r>
            <a:r>
              <a:rPr lang="en-US" smtClean="0"/>
              <a:t>population sizes. a–c, Heterogeneous streams, with flow varying spatially an</a:t>
            </a:r>
            <a:r>
              <a:rPr lang="ru-RU" smtClean="0"/>
              <a:t>в </a:t>
            </a:r>
            <a:r>
              <a:rPr lang="en-US" smtClean="0"/>
              <a:t>habitats varying in successional age. d–f, Homogeneous streams, in which</a:t>
            </a:r>
            <a:r>
              <a:rPr lang="ru-RU" smtClean="0"/>
              <a:t> </a:t>
            </a:r>
            <a:r>
              <a:rPr lang="en-US" smtClean="0"/>
              <a:t>niche opportunities had been removed. Data are presented as mean6s.e.m. Of</a:t>
            </a:r>
            <a:r>
              <a:rPr lang="ru-RU" smtClean="0"/>
              <a:t> </a:t>
            </a:r>
            <a:r>
              <a:rPr lang="en-US" smtClean="0"/>
              <a:t>24 replicates for monocultures, 15 replicates for 2–6 species polycultures and 6</a:t>
            </a:r>
            <a:r>
              <a:rPr lang="ru-RU" smtClean="0"/>
              <a:t> </a:t>
            </a:r>
            <a:r>
              <a:rPr lang="en-US" smtClean="0"/>
              <a:t>replicates for 8-species polycultures. Best fitting functions (Table 1) are plotted</a:t>
            </a:r>
            <a:r>
              <a:rPr lang="ru-RU" smtClean="0"/>
              <a:t> </a:t>
            </a:r>
            <a:r>
              <a:rPr lang="en-US" smtClean="0"/>
              <a:t>as solid lines. The horizontal line and the grey shaded area show mean6s.e.m.</a:t>
            </a:r>
            <a:r>
              <a:rPr lang="ru-RU" smtClean="0"/>
              <a:t> </a:t>
            </a:r>
            <a:r>
              <a:rPr lang="en-US" smtClean="0"/>
              <a:t>for Stigeoclonium, which achieved the highest values of all of the monocultures.</a:t>
            </a:r>
            <a:r>
              <a:rPr lang="ru-RU" smtClean="0"/>
              <a:t> </a:t>
            </a:r>
            <a:r>
              <a:rPr lang="en-US" smtClean="0"/>
              <a:t>c, f, The proportion of increased polyculture cell densities driven by niche</a:t>
            </a:r>
            <a:r>
              <a:rPr lang="ru-RU" smtClean="0"/>
              <a:t> </a:t>
            </a:r>
            <a:r>
              <a:rPr lang="en-US" smtClean="0"/>
              <a:t>complementarity (CE) or selection effects (SE; that is, the influence of</a:t>
            </a:r>
            <a:r>
              <a:rPr lang="ru-RU" smtClean="0"/>
              <a:t> </a:t>
            </a:r>
            <a:r>
              <a:rPr lang="en-US" smtClean="0"/>
              <a:t>dominant species).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EB20A6-4711-4BEC-B9CB-23C87BB9510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 June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Biodiversity.ppt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B82B-A055-41C6-82CE-254867BE1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 June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Biodiversity.ppt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4743-8C06-40EA-A9E6-88A01153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 June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Biodiversity.ppt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66508-B6CE-4963-BA72-9D8197D4C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 June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Biodiversity.ppt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5016-6A99-4608-B5A3-B54EACDBB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 June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Biodiversity.ppt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866D-CC5F-4A7E-BD1F-499FB077C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 June 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Biodiversity.ppt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5A729-C24F-4C01-A1C5-1E8E0DB7D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 June 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Biodiversity.ppt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AC0A-CA04-442C-8980-822BCDFAC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 June 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Biodiversity.ppt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860A0-C93C-4FE8-B8FA-26CEAE2C9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 June 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Biodiversity.ppt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17DB-3A32-4BCC-811D-828385F1E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 June 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Biodiversity.ppt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6F50C-4A58-4016-AB2F-74F0560E1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 June 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Biodiversity.ppt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E494-D4A9-4EB5-B803-FEEB101F6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16 June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Biodiversity.ppt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9DE46-3BBC-43A0-A561-4C0BA1938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539EF-C73D-4409-9BF6-D57096DBC37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86868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БИОРАЗНООБРАЗИЕ И ФУНКЦИОНИРОВАНИЕ ВОДНЫХ ЭКОСИСТЕМ</a:t>
            </a: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1066800" y="2895600"/>
            <a:ext cx="723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 ультраструктуры клетки</a:t>
            </a:r>
          </a:p>
          <a:p>
            <a:pPr algn="ctr"/>
            <a:r>
              <a:rPr 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Лимнологический нститут СО РАН</a:t>
            </a: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1371600" y="4419600"/>
            <a:ext cx="6781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Times New Roman" pitchFamily="18" charset="0"/>
                <a:cs typeface="Times New Roman" pitchFamily="18" charset="0"/>
              </a:rPr>
              <a:t>Шишлянников Сергей Михайлович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7E9A2-6A96-4C9A-894B-5D7A711E2E9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0"/>
            <a:ext cx="8991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ВЛИЯЕТ ЛИ РАЗНООБРАЗИЕ ПРОДУЦЕНТОВ НА ЭФФЕКТИВНОСТЬ И ПРОДУКТИВНОСТЬ ЭКОСИСТЕМ? 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927600"/>
            <a:ext cx="291941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067300"/>
            <a:ext cx="3048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762000"/>
            <a:ext cx="8475663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1200"/>
            <a:ext cx="571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648200"/>
            <a:ext cx="18097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BB71E-DC98-49FB-897A-3C62FB12253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ВЛИЯЮТ ЛИ ПРОДУЦЕНТЫ НА РАЗНООБРАЗИЕ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ПЕРВИЧНЫХ КОНСУМЕНТОВ? 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8962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6000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572000"/>
            <a:ext cx="291941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648200"/>
            <a:ext cx="3048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114800"/>
            <a:ext cx="19621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68F43-2580-411F-A96B-A8C80CC20FF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ВЛИЯЕТ ЛИ РАЗНООБРАЗИЕ ПРОДУЦЕНТОВ НА СКОРОСТЬ РАЗЛОЖЕНИЯ?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8153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724400"/>
            <a:ext cx="291941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876800"/>
            <a:ext cx="3048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524000"/>
            <a:ext cx="5810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A37E-8200-4644-810B-F32331B6A3A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МЕХАНИЗМЫ ОТВЕТСТВЕННЫ ЗА ВОЗДЕЙСТВИЯ БИОРАЗООБРАЗИЯ НА ФУНКЦИОНИРОВАНИЕ ЭКОСИСТЕМЫ 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0074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33190-9476-46B9-9A8F-E1FB300F299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925" y="1143000"/>
            <a:ext cx="7026275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304800" y="5791200"/>
            <a:ext cx="853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Litchman, E</a:t>
            </a:r>
            <a:r>
              <a:rPr lang="ru-RU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et al (2009). Contrasting size evolution in marine and freshwater diatoms. </a:t>
            </a:r>
            <a:r>
              <a:rPr lang="en-US" i="1">
                <a:solidFill>
                  <a:srgbClr val="FF0000"/>
                </a:solidFill>
              </a:rPr>
              <a:t>Proceedings of the National Academy of Sciences</a:t>
            </a:r>
            <a:r>
              <a:rPr lang="en-US">
                <a:solidFill>
                  <a:srgbClr val="FF0000"/>
                </a:solidFill>
              </a:rPr>
              <a:t>, </a:t>
            </a:r>
            <a:r>
              <a:rPr lang="en-US" i="1">
                <a:solidFill>
                  <a:srgbClr val="FF0000"/>
                </a:solidFill>
              </a:rPr>
              <a:t>106</a:t>
            </a:r>
            <a:r>
              <a:rPr lang="en-US">
                <a:solidFill>
                  <a:srgbClr val="FF0000"/>
                </a:solidFill>
              </a:rPr>
              <a:t>(8), 2665-2670.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2400"/>
            <a:ext cx="8458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КЛЕТОК ПРЕСНОВОДНЫХ И МОРСКИХ ДИАТОМОВЫХ ВОДОРОСЛЕЙ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15E07-4319-4E5A-8D7D-A99C9017D84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lum bright="-27000" contrast="50000"/>
          </a:blip>
          <a:srcRect/>
          <a:stretch>
            <a:fillRect/>
          </a:stretch>
        </p:blipFill>
        <p:spPr bwMode="auto">
          <a:xfrm>
            <a:off x="152400" y="533400"/>
            <a:ext cx="6477000" cy="608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chilly" dir="t"/>
          </a:scene3d>
        </p:spPr>
      </p:pic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6705600" y="2286000"/>
            <a:ext cx="2438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Vanelslander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 al. (2009). Complementarity effects drive positive diversity effects on biomass production in experimental benthic diatom biofilms. 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Journal of Ecology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(5), 1075-1082.</a:t>
            </a:r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ВЛИЯНИЕ БИОРАЗНООБРАЗИЯ НА ФУНКЦИОНАЛЬНОСТЬ ЭКОСИСТЕМ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949325"/>
            <a:ext cx="51435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762000"/>
            <a:ext cx="38100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5" cstate="print">
            <a:lum bright="-16000" contrast="32000"/>
          </a:blip>
          <a:srcRect/>
          <a:stretch>
            <a:fillRect/>
          </a:stretch>
        </p:blipFill>
        <p:spPr bwMode="auto">
          <a:xfrm>
            <a:off x="5334000" y="4038600"/>
            <a:ext cx="3517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0"/>
            <a:ext cx="82296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КУММУЛЯТИВНОСТЬ АНТРОПОГЕННЫХ ФАКТОРОВ НА БИОРАЗНООБРАЗИЕ И ФУНКЦИОНАЛЬНОСТЬ ЭКОСИСТЕМ </a:t>
            </a:r>
          </a:p>
        </p:txBody>
      </p:sp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76200" y="5486400"/>
            <a:ext cx="518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Delgado-Molina et al. (2009). Interactive effects of phosphorus loads and ambient ultraviolet radiation on the algal community in a high-mountain lake. 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Journal of plankton research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(6), 619-634.</a:t>
            </a:r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>
            <a:lum bright="-44000" contrast="78000"/>
          </a:blip>
          <a:srcRect/>
          <a:stretch>
            <a:fillRect/>
          </a:stretch>
        </p:blipFill>
        <p:spPr bwMode="auto">
          <a:xfrm>
            <a:off x="304800" y="1371600"/>
            <a:ext cx="4287838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 cstate="print">
            <a:lum bright="-28000" contrast="50000"/>
          </a:blip>
          <a:srcRect/>
          <a:stretch>
            <a:fillRect/>
          </a:stretch>
        </p:blipFill>
        <p:spPr bwMode="auto">
          <a:xfrm>
            <a:off x="4462463" y="1428750"/>
            <a:ext cx="46815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14563"/>
            <a:ext cx="304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6" cstate="print">
            <a:lum bright="-30000" contrast="54000"/>
          </a:blip>
          <a:srcRect/>
          <a:stretch>
            <a:fillRect/>
          </a:stretch>
        </p:blipFill>
        <p:spPr bwMode="auto">
          <a:xfrm>
            <a:off x="4505325" y="4724400"/>
            <a:ext cx="46386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152400" y="5715000"/>
            <a:ext cx="899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Delgado-Molina et al. (2009). Interactive effects of phosphorus loads and ambient ultraviolet radiation on the algal community in a high-mountain lake. 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Journal of plankton research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(6), 619-634.</a:t>
            </a:r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52400"/>
            <a:ext cx="82296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КУММУЛЯТИВНОСТЬ АНТРОПОГЕННЫХ ФАКТОРОВ НА БИОРАЗНООБРАЗИЕ И ФУНКЦИОНАЛЬНОСТЬ ЭКОСИСТЕМ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250E4-DB52-49B0-AD50-2C1BA866390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762000"/>
            <a:ext cx="90392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685800" y="6019800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Cardinale, B. J. (2011). Biodiversity improves water quality through niche partitioning. 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472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(7341), 86-89.</a:t>
            </a:r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0"/>
            <a:ext cx="8153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РОЛЬ БИОРАЗНОБРАЗИЯ В УМЕНЬШЕНИИ ВЛИЯНИЯ АНТРОПОГЕННЫХ ФАКТОРОВ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FCC9B-5341-4C33-BC55-E71E8B4FBE6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69950"/>
            <a:ext cx="7618413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990600" y="6211888"/>
            <a:ext cx="6858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Cardinale, B. J. (2011). Biodiversity improves water quality through niche partitioning. 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472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(7341), 86-89.</a:t>
            </a:r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0"/>
            <a:ext cx="8153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РОЛЬ БИОРАЗНОБРАЗИЯ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endParaRPr lang="en-US" sz="2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УМЕНЬШЕНИИ ВЛИЯНИЯ АНТРОПОГЕННЫХ ФАКТОРОВ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4000" contrast="12000"/>
          </a:blip>
          <a:srcRect/>
          <a:stretch>
            <a:fillRect/>
          </a:stretch>
        </p:blipFill>
        <p:spPr bwMode="auto">
          <a:xfrm>
            <a:off x="1928813" y="928688"/>
            <a:ext cx="5575300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75" y="214313"/>
            <a:ext cx="8286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НЕКОТОРЫЕ ПРИМЕРЫ ЭКОСИСТЕМ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DD0CE-75C6-4109-9810-772FAA85BAB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735330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8915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РОЛЬ БИОРАЗНОБРАЗИЯ В УМЕНЬШЕНИИ ВЛИЯНИЯ АНТРОПОГЕННЫХ ФАКТОРОВ ?</a:t>
            </a: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6019800" y="3717925"/>
            <a:ext cx="2971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Coulon et al.(2012). Central role of dynamic tidal biofilms dominated by aerobic hydrocarbonoclastic bacteria and diatoms in the biodegradation of hydrocarbons in coastal mudflats. 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Applied and environmental microbiology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(10), 3638-3648.</a:t>
            </a:r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2550F-8945-43C4-ACD4-8B57FDF81F9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630555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8915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РОЛЬ БИОРАЗНОБРАЗИЯ В УМЕНЬШЕНИИ ВЛИЯНИЯ АНТРОПОГЕННЫХ ФАКТОРОВ ?</a:t>
            </a: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6629400" y="3124200"/>
            <a:ext cx="2514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Coulon et al.(2012). Central role of dynamic tidal biofilms dominated by aerobic hydrocarbonoclastic bacteria and diatoms in the biodegradation of hydrocarbons in coastal mudflats. 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Applied and environmental microbiology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(10), 3638-3648.</a:t>
            </a:r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26587-E87D-40B0-8B60-F5CA29D0E6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88392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4800" y="1447800"/>
            <a:ext cx="8077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Comparison of the main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taxa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detected in 16S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gene clone libraries from the oiled and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nonoiled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tidal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biofilms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at day 22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8153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РОЛЬ БИОРАЗНОБРАЗИЯ В УМЕНЬШЕНИИ ВЛИЯНИЯ АНТРОПОГЕННЫХ ФАКТОРОВ ?</a:t>
            </a:r>
          </a:p>
        </p:txBody>
      </p:sp>
      <p:sp>
        <p:nvSpPr>
          <p:cNvPr id="23558" name="Прямоугольник 7"/>
          <p:cNvSpPr>
            <a:spLocks noChangeArrowheads="1"/>
          </p:cNvSpPr>
          <p:nvPr/>
        </p:nvSpPr>
        <p:spPr bwMode="auto">
          <a:xfrm>
            <a:off x="228600" y="5410200"/>
            <a:ext cx="891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Coulon et al.(2012). Central role of dynamic tidal biofilms dominated by aerobic hydrocarbonoclastic bacteria and diatoms in the biodegradation of hydrocarbons in coastal mudflats. 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Applied and environmental microbiology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(10), 3638-3648.</a:t>
            </a:r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5525" y="442913"/>
            <a:ext cx="455295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0" y="6019800"/>
            <a:ext cx="2428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Principles of Terrestrial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Ecosystem Ecology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 cstate="print">
            <a:lum bright="-18000" contrast="62000"/>
          </a:blip>
          <a:srcRect/>
          <a:stretch>
            <a:fillRect/>
          </a:stretch>
        </p:blipFill>
        <p:spPr bwMode="auto">
          <a:xfrm>
            <a:off x="152400" y="228600"/>
            <a:ext cx="8694738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6"/>
          <p:cNvSpPr>
            <a:spLocks noChangeArrowheads="1"/>
          </p:cNvSpPr>
          <p:nvPr/>
        </p:nvSpPr>
        <p:spPr bwMode="auto">
          <a:xfrm>
            <a:off x="6248400" y="6019800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FUNDAMENTALS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OF ECOSYSTEM SCIENCE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1350" y="928688"/>
            <a:ext cx="5199063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6929438" y="5357813"/>
            <a:ext cx="2000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Principles of Terrestrial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Ecosystem Ecology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БИОРАЗНОБРАЗИЕ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 descr="E:\Assets\Chapter_11\Images\Art_Labeled\11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1254125"/>
            <a:ext cx="4648200" cy="5053013"/>
          </a:xfrm>
          <a:noFill/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hangingPunct="1">
              <a:buFontTx/>
              <a:buChar char="•"/>
              <a:defRPr/>
            </a:pPr>
            <a:r>
              <a:rPr lang="ru-RU" sz="3200" kern="0" dirty="0" smtClean="0">
                <a:solidFill>
                  <a:srgbClr val="FF0000"/>
                </a:solidFill>
                <a:latin typeface="Times New Roman" pitchFamily="18" charset="0"/>
              </a:rPr>
              <a:t>Разнообразие живых организмов, видов</a:t>
            </a:r>
            <a:endParaRPr lang="en-US" sz="3200" kern="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sz="3200" kern="0" dirty="0" smtClean="0">
                <a:solidFill>
                  <a:srgbClr val="FF0000"/>
                </a:solidFill>
                <a:latin typeface="Times New Roman" pitchFamily="18" charset="0"/>
              </a:rPr>
              <a:t>Экологическое разнообразие</a:t>
            </a:r>
            <a:endParaRPr lang="en-US" sz="3200" kern="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lvl="1" eaLnBrk="1" hangingPunct="1">
              <a:buFontTx/>
              <a:buChar char="–"/>
              <a:defRPr/>
            </a:pPr>
            <a:r>
              <a:rPr lang="ru-RU" sz="2800" kern="0" dirty="0" smtClean="0">
                <a:solidFill>
                  <a:srgbClr val="FF0000"/>
                </a:solidFill>
                <a:latin typeface="Times New Roman" pitchFamily="18" charset="0"/>
              </a:rPr>
              <a:t>Места обитания, ниши, межвидовые взаимодействия</a:t>
            </a:r>
            <a:endParaRPr lang="en-US" sz="2800" kern="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sz="3200" kern="0" dirty="0" smtClean="0">
                <a:solidFill>
                  <a:srgbClr val="FF0000"/>
                </a:solidFill>
                <a:latin typeface="Times New Roman" pitchFamily="18" charset="0"/>
              </a:rPr>
              <a:t>Разнообразие видов</a:t>
            </a:r>
            <a:endParaRPr lang="en-US" sz="3200" kern="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lvl="1" eaLnBrk="1" hangingPunct="1">
              <a:buFontTx/>
              <a:buChar char="–"/>
              <a:defRPr/>
            </a:pPr>
            <a:r>
              <a:rPr lang="ru-RU" sz="2800" kern="0" dirty="0" smtClean="0">
                <a:solidFill>
                  <a:srgbClr val="FF0000"/>
                </a:solidFill>
                <a:latin typeface="Times New Roman" pitchFamily="18" charset="0"/>
              </a:rPr>
              <a:t>Различные виды организмов, число видов</a:t>
            </a:r>
            <a:endParaRPr lang="en-US" sz="2800" kern="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sz="3200" kern="0" dirty="0" smtClean="0">
                <a:solidFill>
                  <a:srgbClr val="FF0000"/>
                </a:solidFill>
                <a:latin typeface="Times New Roman" pitchFamily="18" charset="0"/>
              </a:rPr>
              <a:t>Генетическое разнообразие</a:t>
            </a:r>
            <a:endParaRPr lang="en-US" sz="3200" kern="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lvl="1" eaLnBrk="1" hangingPunct="1">
              <a:buFontTx/>
              <a:buChar char="–"/>
              <a:defRPr/>
            </a:pPr>
            <a:r>
              <a:rPr lang="ru-RU" sz="2800" kern="0" dirty="0" smtClean="0">
                <a:solidFill>
                  <a:srgbClr val="FF0000"/>
                </a:solidFill>
                <a:latin typeface="Times New Roman" pitchFamily="18" charset="0"/>
              </a:rPr>
              <a:t>Разнообразие генов и их комбинаций внутри популяции и в целом в экосистеме</a:t>
            </a:r>
          </a:p>
          <a:p>
            <a:pPr lvl="1" eaLnBrk="1" hangingPunct="1">
              <a:buFontTx/>
              <a:buChar char="–"/>
              <a:defRPr/>
            </a:pPr>
            <a:endParaRPr lang="en-US" sz="2800" kern="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ЧЕМ ВЫИГРЫШ БИОРАЗНООБРАЗИЯ?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191000" cy="4724400"/>
          </a:xfrm>
        </p:spPr>
        <p:txBody>
          <a:bodyPr rtlCol="0">
            <a:normAutofit lnSpcReduction="10000"/>
          </a:bodyPr>
          <a:lstStyle/>
          <a:p>
            <a:pPr eaLnBrk="1" hangingPunct="1">
              <a:buFontTx/>
              <a:buChar char="•"/>
              <a:defRPr/>
            </a:pPr>
            <a:r>
              <a:rPr lang="ru-RU" kern="0" dirty="0" smtClean="0">
                <a:solidFill>
                  <a:srgbClr val="FF0000"/>
                </a:solidFill>
                <a:latin typeface="Times New Roman" pitchFamily="18" charset="0"/>
              </a:rPr>
              <a:t>Функциональность экосистем</a:t>
            </a:r>
            <a:endParaRPr lang="en-US" kern="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kern="0" dirty="0" smtClean="0">
                <a:solidFill>
                  <a:srgbClr val="FF0000"/>
                </a:solidFill>
                <a:latin typeface="Times New Roman" pitchFamily="18" charset="0"/>
              </a:rPr>
              <a:t>Эксплуатационные свойства экосистемы</a:t>
            </a:r>
            <a:endParaRPr lang="en-US" kern="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lvl="1" eaLnBrk="1" hangingPunct="1">
              <a:buFontTx/>
              <a:buChar char="•"/>
              <a:defRPr/>
            </a:pPr>
            <a:r>
              <a:rPr lang="ru-RU" kern="0" dirty="0" smtClean="0">
                <a:solidFill>
                  <a:srgbClr val="FF0000"/>
                </a:solidFill>
                <a:latin typeface="Times New Roman" pitchFamily="18" charset="0"/>
              </a:rPr>
              <a:t>Очистка воды</a:t>
            </a:r>
            <a:r>
              <a:rPr lang="en-US" kern="0" dirty="0" smtClean="0">
                <a:solidFill>
                  <a:srgbClr val="FF0000"/>
                </a:solidFill>
                <a:latin typeface="Times New Roman" pitchFamily="18" charset="0"/>
              </a:rPr>
              <a:t>,</a:t>
            </a:r>
          </a:p>
          <a:p>
            <a:pPr lvl="1" eaLnBrk="1" hangingPunct="1">
              <a:buFontTx/>
              <a:buChar char="•"/>
              <a:defRPr/>
            </a:pPr>
            <a:r>
              <a:rPr lang="ru-RU" kern="0" dirty="0" smtClean="0">
                <a:solidFill>
                  <a:srgbClr val="FF0000"/>
                </a:solidFill>
                <a:latin typeface="Times New Roman" pitchFamily="18" charset="0"/>
              </a:rPr>
              <a:t>Очистка воздуха</a:t>
            </a:r>
            <a:r>
              <a:rPr lang="en-US" kern="0" dirty="0" smtClean="0">
                <a:solidFill>
                  <a:srgbClr val="FF0000"/>
                </a:solidFill>
                <a:latin typeface="Times New Roman" pitchFamily="18" charset="0"/>
              </a:rPr>
              <a:t>,</a:t>
            </a:r>
          </a:p>
          <a:p>
            <a:pPr lvl="1" eaLnBrk="1" hangingPunct="1">
              <a:buFontTx/>
              <a:buChar char="•"/>
              <a:defRPr/>
            </a:pPr>
            <a:r>
              <a:rPr lang="ru-RU" kern="0" dirty="0" smtClean="0">
                <a:solidFill>
                  <a:srgbClr val="FF0000"/>
                </a:solidFill>
                <a:latin typeface="Times New Roman" pitchFamily="18" charset="0"/>
              </a:rPr>
              <a:t>Районы для местообитание и размножения представителей дикой природы</a:t>
            </a:r>
            <a:r>
              <a:rPr lang="en-US" kern="0" dirty="0" smtClean="0">
                <a:solidFill>
                  <a:srgbClr val="FF0000"/>
                </a:solidFill>
                <a:latin typeface="Times New Roman" pitchFamily="18" charset="0"/>
              </a:rPr>
              <a:t> …</a:t>
            </a:r>
          </a:p>
          <a:p>
            <a:pPr eaLnBrk="1" hangingPunct="1">
              <a:buFontTx/>
              <a:buChar char="•"/>
              <a:defRPr/>
            </a:pPr>
            <a:r>
              <a:rPr lang="ru-RU" kern="0" dirty="0" smtClean="0">
                <a:solidFill>
                  <a:srgbClr val="FF0000"/>
                </a:solidFill>
                <a:latin typeface="Times New Roman" pitchFamily="18" charset="0"/>
              </a:rPr>
              <a:t>Эстетичность</a:t>
            </a:r>
            <a:endParaRPr lang="en-US" kern="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8196" name="Picture 2" descr="C:\Documents and Settings\apennima\My Documents\My Pictures\Sapelo\100_23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2057400"/>
            <a:ext cx="4427538" cy="3319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БИОРАЗНОБРАЗИЕ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57EFC3-0B70-4ECB-B0A4-FDC908C440DA}" type="slidenum">
              <a:rPr lang="en-US" sz="1400" smtClean="0">
                <a:solidFill>
                  <a:schemeClr val="tx1"/>
                </a:solidFill>
                <a:latin typeface="Baskerville Old Face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400" smtClean="0">
              <a:solidFill>
                <a:schemeClr val="tx1"/>
              </a:solidFill>
              <a:latin typeface="Baskerville Old Face" pitchFamily="18" charset="0"/>
            </a:endParaRPr>
          </a:p>
        </p:txBody>
      </p:sp>
      <p:pic>
        <p:nvPicPr>
          <p:cNvPr id="9220" name="Picture 2" descr="E:\Assets\Chapter_11\Images\Art_Labeled\11_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76400"/>
            <a:ext cx="7170738" cy="4800600"/>
          </a:xfrm>
          <a:noFill/>
        </p:spPr>
      </p:pic>
      <p:sp>
        <p:nvSpPr>
          <p:cNvPr id="9221" name="Content Placeholder 6"/>
          <p:cNvSpPr>
            <a:spLocks noGrp="1"/>
          </p:cNvSpPr>
          <p:nvPr>
            <p:ph sz="half" idx="1"/>
          </p:nvPr>
        </p:nvSpPr>
        <p:spPr>
          <a:xfrm>
            <a:off x="0" y="838200"/>
            <a:ext cx="8153400" cy="1371600"/>
          </a:xfrm>
        </p:spPr>
        <p:txBody>
          <a:bodyPr/>
          <a:lstStyle/>
          <a:p>
            <a:pPr lvl="1" algn="ctr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1.7—2.0 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 видов - установлено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 eaLnBrk="1" hangingPunct="1">
              <a:buFont typeface="Wingdings" pitchFamily="2" charset="2"/>
              <a:buChar char="ü"/>
            </a:pP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оценивается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1089E-0CAA-4FD4-84E7-010C6E34505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8295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ВЛИЯНИЕ СТРЕССОВЫХ ВОЗДЕЙСТВИЙ НА ФУНКЦИОНИРОВАНИЕ ЭКОСИСТЕМЫ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1373</Words>
  <Application>Microsoft Office PowerPoint</Application>
  <PresentationFormat>Экран (4:3)</PresentationFormat>
  <Paragraphs>104</Paragraphs>
  <Slides>22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Baskerville Old Face</vt:lpstr>
      <vt:lpstr>Wingdings</vt:lpstr>
      <vt:lpstr>Office Theme</vt:lpstr>
      <vt:lpstr>Слайд 1</vt:lpstr>
      <vt:lpstr>Слайд 2</vt:lpstr>
      <vt:lpstr>Слайд 3</vt:lpstr>
      <vt:lpstr>Слайд 4</vt:lpstr>
      <vt:lpstr>Слайд 5</vt:lpstr>
      <vt:lpstr>БИОРАЗНОБРАЗИЕ</vt:lpstr>
      <vt:lpstr>В ЧЕМ ВЫИГРЫШ БИОРАЗНООБРАЗИЯ?  </vt:lpstr>
      <vt:lpstr>БИОРАЗНОБРАЗИЕ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Georgia Perimeter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Biodiversity</dc:title>
  <dc:creator>Andrew J Penniman</dc:creator>
  <cp:lastModifiedBy>Admin</cp:lastModifiedBy>
  <cp:revision>185</cp:revision>
  <dcterms:created xsi:type="dcterms:W3CDTF">2009-03-23T19:21:13Z</dcterms:created>
  <dcterms:modified xsi:type="dcterms:W3CDTF">2014-02-04T01:58:50Z</dcterms:modified>
</cp:coreProperties>
</file>